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ocke Lehmann"/>
  <p:cmAuthor clrIdx="1" id="1" initials="" lastIdx="1" name="Travis Carl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A78C63-2273-4963-91FC-FC01FE60E708}">
  <a:tblStyle styleId="{C9A78C63-2273-4963-91FC-FC01FE60E7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7AD3ED6-9E8A-400A-AA62-FBD13EF95A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1-22T17:05:12.525">
    <p:pos x="6000" y="0"/>
    <p:text>i think its better if we do position on one slide then torque on the next or else it will be to cramped</p:text>
  </p:cm>
  <p:cm authorId="1" idx="1" dt="2024-01-22T17:05:12.525">
    <p:pos x="6000" y="0"/>
    <p:text>agreed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20caa99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20caa99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20caa994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20caa994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8c5417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28c5417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28c54177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28c54177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e4b8f19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e4b8f19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8ecb66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8ecb66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8ecb66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28ecb66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5fca989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5fca989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28ecb661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28ecb66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28ecb66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28ecb66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03bab3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03bab3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28ecb661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28ecb66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8c541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28c541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8c5417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28c5417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28c541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28c541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28c5417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28c5417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4b8f197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e4b8f197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fca98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5fca98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5fca989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5fca989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494700" y="1722275"/>
            <a:ext cx="81546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975"/>
              <a:buFont typeface="Arial"/>
              <a:buNone/>
            </a:pPr>
            <a:r>
              <a:rPr b="1" lang="en" sz="3670"/>
              <a:t>Bray Team:</a:t>
            </a:r>
            <a:endParaRPr b="1" sz="367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6975"/>
              <a:buFont typeface="Arial"/>
              <a:buNone/>
            </a:pPr>
            <a:r>
              <a:rPr b="1" lang="en" sz="3670"/>
              <a:t>Embedded Valve and Actuator Sensors</a:t>
            </a:r>
            <a:endParaRPr b="1" sz="367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1250"/>
              <a:buFont typeface="Arial"/>
              <a:buNone/>
            </a:pPr>
            <a:r>
              <a:rPr lang="en" sz="2400"/>
              <a:t>MEEN 402 Intro</a:t>
            </a:r>
            <a:r>
              <a:rPr lang="en" sz="2400"/>
              <a:t> Presentation</a:t>
            </a:r>
            <a:endParaRPr sz="2400"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494700" y="3176550"/>
            <a:ext cx="81546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Team: Avery Haynes, Locke Lehmann, Travis Carlson, Cody Sims, Zachary Walker, Michael Hager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i="0" lang="en" sz="1800"/>
              <a:t>1/22/2024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Concepts (Position)</a:t>
            </a:r>
            <a:endParaRPr/>
          </a:p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853" y="1173525"/>
            <a:ext cx="3420775" cy="31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530963" y="933588"/>
            <a:ext cx="3177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7F7F7F"/>
                </a:solidFill>
              </a:rPr>
              <a:t>Hall Effect Sensor</a:t>
            </a:r>
            <a:endParaRPr b="1" sz="2400">
              <a:solidFill>
                <a:srgbClr val="7F7F7F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6275" y="1354975"/>
            <a:ext cx="4392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sz="2100">
                <a:solidFill>
                  <a:srgbClr val="7F7F7F"/>
                </a:solidFill>
              </a:rPr>
              <a:t>Sensor tracks field from magnetized point on ball</a:t>
            </a:r>
            <a:endParaRPr sz="2100">
              <a:solidFill>
                <a:srgbClr val="7F7F7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sz="2100">
                <a:solidFill>
                  <a:srgbClr val="7F7F7F"/>
                </a:solidFill>
              </a:rPr>
              <a:t>Will require </a:t>
            </a:r>
            <a:r>
              <a:rPr lang="en" sz="2100">
                <a:solidFill>
                  <a:srgbClr val="7F7F7F"/>
                </a:solidFill>
              </a:rPr>
              <a:t>calibration</a:t>
            </a:r>
            <a:r>
              <a:rPr lang="en" sz="2100">
                <a:solidFill>
                  <a:srgbClr val="7F7F7F"/>
                </a:solidFill>
              </a:rPr>
              <a:t> of “standard” magnetic fields at open/close</a:t>
            </a:r>
            <a:endParaRPr sz="2100">
              <a:solidFill>
                <a:srgbClr val="7F7F7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sz="2100">
                <a:solidFill>
                  <a:srgbClr val="7F7F7F"/>
                </a:solidFill>
              </a:rPr>
              <a:t>Must determine relationship between field readings and position</a:t>
            </a:r>
            <a:endParaRPr sz="2100">
              <a:solidFill>
                <a:srgbClr val="7F7F7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Char char="●"/>
            </a:pPr>
            <a:r>
              <a:rPr lang="en" sz="2100">
                <a:solidFill>
                  <a:srgbClr val="7F7F7F"/>
                </a:solidFill>
              </a:rPr>
              <a:t>Embedded in casing or stem</a:t>
            </a:r>
            <a:endParaRPr sz="23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Concepts (Torque)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457200" y="2944750"/>
            <a:ext cx="3635700" cy="164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Embedded in the stop bolts of the actuator.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Measure force required to stop the opening or closing stroke.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Convert the force reading to torque since we know the measurements of the stop bolts.</a:t>
            </a:r>
            <a:endParaRPr sz="140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49" y="1244475"/>
            <a:ext cx="1750551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271" y="1467775"/>
            <a:ext cx="1035625" cy="14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18200" y="889425"/>
            <a:ext cx="19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Cylindrical Strain Gauge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450" y="1438350"/>
            <a:ext cx="1854291" cy="14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6148750" y="977775"/>
            <a:ext cx="10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EMF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4814675" y="2925125"/>
            <a:ext cx="359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Belt moves with the switch generating voltage in the motor.</a:t>
            </a:r>
            <a:endParaRPr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Using Torque equation above measuring </a:t>
            </a:r>
            <a:r>
              <a:rPr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of activation and knowing a valve turns 90° average torque can be found.</a:t>
            </a:r>
            <a:endParaRPr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102" y="1873413"/>
            <a:ext cx="1136075" cy="6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402 Objectives - Position</a:t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79" name="Google Shape;179;p22"/>
          <p:cNvGraphicFramePr/>
          <p:nvPr/>
        </p:nvGraphicFramePr>
        <p:xfrm>
          <a:off x="43375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{C9A78C63-2273-4963-91FC-FC01FE60E708}</a:tableStyleId>
              </a:tblPr>
              <a:tblGrid>
                <a:gridCol w="1215750"/>
                <a:gridCol w="1262525"/>
                <a:gridCol w="1140950"/>
                <a:gridCol w="2786875"/>
                <a:gridCol w="935200"/>
                <a:gridCol w="935200"/>
              </a:tblGrid>
              <a:tr h="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Quantitative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Design feature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Validation Test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Actual Value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Satisfied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599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Measurement Accuracy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2%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 the position slider reading of the rotary potentiometer and compare to actual rotation by hand (test how ambient temperatures affect accuracy)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Surrounding metals do not interfere with accuracy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&lt;2 %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Hall effect sensor and magnet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Attach a magnetic point to the edge of the butterfly disc and measure change in magnetic field due to rotation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Ease of implementation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&lt;2 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Prototype Apparatus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Time how long it takes to set up the sensors on the prototype valve system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Calibration Time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1 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Time how long it takes to start getting accurate readings from the sensor system from start to finish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Measurement accuracy with extended use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5%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 and Hall Effect 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 the decay of accuracy as the potentiometer cycles till failure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Lifetime of 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&gt; 2 million cycles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 and Hall Effect 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Rotating ball system that open and closes to test how many cycles until the sensor fails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Total power Consumption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&lt;100 wh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Battery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 prototype system and measure the amount of power consumed over an hour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402 Objectives - Torque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6" name="Google Shape;186;p23"/>
          <p:cNvGraphicFramePr/>
          <p:nvPr/>
        </p:nvGraphicFramePr>
        <p:xfrm>
          <a:off x="357188" y="101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{C9A78C63-2273-4963-91FC-FC01FE60E708}</a:tableStyleId>
              </a:tblPr>
              <a:tblGrid>
                <a:gridCol w="1238250"/>
                <a:gridCol w="1285875"/>
                <a:gridCol w="1162050"/>
                <a:gridCol w="2838450"/>
                <a:gridCol w="952500"/>
                <a:gridCol w="952500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Quantitative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Design feature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Validation Test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Actual Value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Satisfied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Measurement Accuracy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5%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Cylindrical Strain Gauge and 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 and compare the reading of the torque reading to the actual set value (test how ambient temperatures affect accuracy)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Ease of implementation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&lt;2 hr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Prototype Apparatus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how long it takes to set up the sensors on the prototype valve system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Calibration Time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 hr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Sensor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how long it takes the team to start getting accurate readings from the sensor system from start to finish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Measurement accuracy with extended use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5%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Cylindrical Strain Gauge and 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 the decay of accuracy as the rotational torque bracket or potentiometer cycles till failure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Lifetime of sensors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&gt; 2 million cycles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Cylindrical Strain Gauge and 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Rotating Actuator system that open and closes to test how many cycles until the sensor fails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power Consumption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&lt;100 wh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Battery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 prototype system and measure the amount of power consumed over an hour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Validation Testing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437750" y="1021475"/>
            <a:ext cx="333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Position: Potentiometer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Tested to see correlation between resistance and position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Linear 10 KΩ pot met the &lt;5% accuracy reqt.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3949250" y="139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{C9A78C63-2273-4963-91FC-FC01FE60E708}</a:tableStyleId>
              </a:tblPr>
              <a:tblGrid>
                <a:gridCol w="1171575"/>
                <a:gridCol w="1200150"/>
                <a:gridCol w="1790700"/>
                <a:gridCol w="952500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Position (degrees)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Resistance (ohms)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Predicted Position (degrees)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error %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r>
                        <a:rPr lang="en" sz="1000"/>
                        <a:t>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94806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94616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94587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0" y="2797899"/>
            <a:ext cx="2701701" cy="20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5" y="1464175"/>
            <a:ext cx="9062450" cy="2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Risk Assessment</a:t>
            </a:r>
            <a:endParaRPr/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86" y="1260725"/>
            <a:ext cx="8194826" cy="3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401 Presentation Feedback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Pursue testing and data analysis with the Rotary Potentiometer and Cylindrical Strain Gauge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Backup solutions for each include Hall Effect Sensor and EMF Generation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Order parts NOW to begin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Reserve space in the FEDC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Only one deliverable is necessary, two is a bonus</a:t>
            </a:r>
            <a:endParaRPr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a comprehensive solution for detecting valve positions and internal actuator torque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Scalable to varying actuator and valve sizes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Solution is cost-effective and safe for the user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Focus on the potentiometer and strain gauge as our solution, as well as the hall effect sensor and EMF generation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Collaborate with Bray to possibly metal-3D-print prototypes of solutions, which will undergo testing with their valves and actuators</a:t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-331348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Concepts to measure valve position</a:t>
            </a:r>
            <a:endParaRPr sz="4045"/>
          </a:p>
          <a:p>
            <a:pPr indent="-33134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Rotary Potentiometer, Hall Effect Sensor</a:t>
            </a:r>
            <a:endParaRPr sz="4045"/>
          </a:p>
          <a:p>
            <a:pPr indent="-33134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Concepts to measure actuator torque</a:t>
            </a:r>
            <a:endParaRPr sz="4045"/>
          </a:p>
          <a:p>
            <a:pPr indent="-33134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Cylindrical Strain Gauge, EMF Generation</a:t>
            </a:r>
            <a:endParaRPr sz="4045"/>
          </a:p>
          <a:p>
            <a:pPr indent="-33134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Spring Semester Goal</a:t>
            </a:r>
            <a:endParaRPr sz="4045"/>
          </a:p>
          <a:p>
            <a:pPr indent="-33134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Develop, test, and validate design concepts and determine which best meets project deliverables.</a:t>
            </a:r>
            <a:endParaRPr sz="4045"/>
          </a:p>
          <a:p>
            <a:pPr indent="-33134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Needed Facility Access: FEDC (Texas A&amp;M)</a:t>
            </a:r>
            <a:endParaRPr sz="4045"/>
          </a:p>
          <a:p>
            <a:pPr indent="-33134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Estimated Budget: </a:t>
            </a:r>
            <a:r>
              <a:rPr b="1" lang="en" sz="4045"/>
              <a:t>$2,955</a:t>
            </a:r>
            <a:endParaRPr b="1" sz="4045"/>
          </a:p>
          <a:p>
            <a:pPr indent="-33134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Approved and supplied by Texas A&amp;M</a:t>
            </a:r>
            <a:endParaRPr sz="404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457200" y="933600"/>
            <a:ext cx="8229600" cy="392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Bray is a premier manufacturer of flow control and automation products and accessories.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Assigned to work with Bray to: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D</a:t>
            </a:r>
            <a:r>
              <a:rPr lang="en"/>
              <a:t>evelop a method to internally measure valve position independent of an actuator 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Measure actuator output torque to increase the valve's service life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Current Industry solution: </a:t>
            </a:r>
            <a:r>
              <a:rPr i="1" lang="en"/>
              <a:t>IOT Torque Bracket</a:t>
            </a:r>
            <a:endParaRPr i="1"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Indirect measurement of actuator torque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1000"/>
              </a:spcAft>
              <a:buSzPts val="2100"/>
              <a:buChar char="○"/>
            </a:pPr>
            <a:r>
              <a:rPr lang="en"/>
              <a:t>Does not provide ‘full picture’ on if the valve or actuator is failing.</a:t>
            </a:r>
            <a:endParaRPr/>
          </a:p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457200" y="1109124"/>
            <a:ext cx="8229600" cy="380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 a method to internally measure valve position independent of an actuator and measure actuator output torque to increase the service life of the valve.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Opportunity to incorporate 3D metal printing?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457200" y="1109124"/>
            <a:ext cx="8229600" cy="380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accurate valve and actuator monitoring</a:t>
            </a:r>
            <a:endParaRPr/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Planned preventative maintenance and live adjustments</a:t>
            </a:r>
            <a:endParaRPr/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Proactive rather than reactive maintenance</a:t>
            </a:r>
            <a:endParaRPr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Catching problems before they occur</a:t>
            </a:r>
            <a:endParaRPr/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Less part damage &gt; longer life</a:t>
            </a:r>
            <a:endParaRPr/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Less downtime &gt; more working time</a:t>
            </a:r>
            <a:endParaRPr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57200" y="3842822"/>
            <a:ext cx="8229600" cy="116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S92 rack-and-pinion actuator		S98 scotch-yoke actuator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u="sng"/>
              <a:t>Both are not yet “smart”</a:t>
            </a:r>
            <a:endParaRPr i="1" u="sng"/>
          </a:p>
        </p:txBody>
      </p:sp>
      <p:pic>
        <p:nvPicPr>
          <p:cNvPr descr="A diagram of a mechanical device&#10;&#10;Description automatically generated"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109125"/>
            <a:ext cx="3193050" cy="27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948" y="1152875"/>
            <a:ext cx="3800802" cy="27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687175" y="1717300"/>
            <a:ext cx="1458300" cy="788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277750" y="3272975"/>
            <a:ext cx="7198200" cy="149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Butterfly and ball valves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Focusing on ball valve due to higher engineering complexity.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Project solution should be agnostic to valve type.</a:t>
            </a:r>
            <a:endParaRPr sz="2200"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11461" l="0" r="0" t="4695"/>
          <a:stretch/>
        </p:blipFill>
        <p:spPr>
          <a:xfrm>
            <a:off x="5194625" y="864800"/>
            <a:ext cx="2023325" cy="24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50" y="933600"/>
            <a:ext cx="3321525" cy="22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r>
              <a:rPr lang="en"/>
              <a:t> Needs</a:t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2" name="Google Shape;132;p17"/>
          <p:cNvGraphicFramePr/>
          <p:nvPr/>
        </p:nvGraphicFramePr>
        <p:xfrm>
          <a:off x="2357425" y="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{C9A78C63-2273-4963-91FC-FC01FE60E708}</a:tableStyleId>
              </a:tblPr>
              <a:tblGrid>
                <a:gridCol w="952500"/>
                <a:gridCol w="2524125"/>
                <a:gridCol w="9525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Importance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product is embedded into the actuator casing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is scalable for different-sized valves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records and transmits sensor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in a wide temperature range (-40℉-300℉)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under various pressures (100 psi - 740 psi)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various fluid mediums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Measures actuator torque to &lt; 5% error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Relatively short lead times for parts (3-4 weeks)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Determines true valve position independent of actuator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both pneumatic and hydraulic actuators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time for calibrating the sensor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467875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9" name="Google Shape;139;p18"/>
          <p:cNvGraphicFramePr/>
          <p:nvPr/>
        </p:nvGraphicFramePr>
        <p:xfrm>
          <a:off x="1057875" y="9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{67AD3ED6-9E8A-400A-AA62-FBD13EF95A39}</a:tableStyleId>
              </a:tblPr>
              <a:tblGrid>
                <a:gridCol w="657225"/>
                <a:gridCol w="628650"/>
                <a:gridCol w="2838450"/>
                <a:gridCol w="438150"/>
                <a:gridCol w="1267800"/>
                <a:gridCol w="119797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Req,t #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 #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Required Values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Units</a:t>
                      </a:r>
                      <a:endParaRPr b="1" sz="10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5B0F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7, 9, 10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Measurement Accuracy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1, 2, 4, 5, 6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 of sensors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Valve casing, Stem, Actuator casing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Lifetime of sensors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&gt; 20 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87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Ease of maintenance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 parts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2, 11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Ease of implementation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Calibration Time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hours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1, 2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Volume of apparatus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consumption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100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Watt hours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Concepts (Position)</a:t>
            </a:r>
            <a:endParaRPr/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3597"/>
            <a:ext cx="3177000" cy="2523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482588" y="933600"/>
            <a:ext cx="3177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7F7F7F"/>
                </a:solidFill>
              </a:rPr>
              <a:t>Rotary Potentiometer</a:t>
            </a:r>
            <a:endParaRPr b="1" sz="2300">
              <a:solidFill>
                <a:srgbClr val="7F7F7F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0" y="1460400"/>
            <a:ext cx="4392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Char char="●"/>
            </a:pPr>
            <a:r>
              <a:rPr lang="en" sz="2300">
                <a:solidFill>
                  <a:srgbClr val="7F7F7F"/>
                </a:solidFill>
              </a:rPr>
              <a:t>Stem of potentiometer is connected to base of the ball valve</a:t>
            </a:r>
            <a:endParaRPr sz="2300">
              <a:solidFill>
                <a:srgbClr val="7F7F7F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Char char="●"/>
            </a:pPr>
            <a:r>
              <a:rPr lang="en" sz="2300">
                <a:solidFill>
                  <a:srgbClr val="7F7F7F"/>
                </a:solidFill>
              </a:rPr>
              <a:t>As the ball rotates, so does the potentiometer</a:t>
            </a:r>
            <a:endParaRPr sz="2300">
              <a:solidFill>
                <a:srgbClr val="7F7F7F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Char char="●"/>
            </a:pPr>
            <a:r>
              <a:rPr lang="en" sz="2300">
                <a:solidFill>
                  <a:srgbClr val="7F7F7F"/>
                </a:solidFill>
              </a:rPr>
              <a:t>Adhering to code/standards is a challenge for this concept</a:t>
            </a:r>
            <a:endParaRPr sz="2300">
              <a:solidFill>
                <a:srgbClr val="7F7F7F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9770" l="11394" r="0" t="5411"/>
          <a:stretch/>
        </p:blipFill>
        <p:spPr>
          <a:xfrm>
            <a:off x="7297810" y="2995574"/>
            <a:ext cx="1665240" cy="1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